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453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600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049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66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536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809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965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43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305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666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855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4AC50-648A-47D3-BA47-001F497624FB}" type="datetimeFigureOut">
              <a:rPr lang="ru-RU" smtClean="0"/>
              <a:t>26.03.2016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DAF2D-B096-449C-BA89-23D737D5B7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41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1263" y="2637322"/>
            <a:ext cx="459125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Было замечено, что</a:t>
            </a:r>
          </a:p>
          <a:p>
            <a:r>
              <a:rPr lang="ru-RU" sz="2400" dirty="0"/>
              <a:t>заболеваемость онкологией</a:t>
            </a:r>
          </a:p>
          <a:p>
            <a:r>
              <a:rPr lang="ru-RU" sz="2400" dirty="0"/>
              <a:t>некоторых племён Южной</a:t>
            </a:r>
          </a:p>
          <a:p>
            <a:r>
              <a:rPr lang="ru-RU" sz="2400" dirty="0"/>
              <a:t>Америки практически равно</a:t>
            </a:r>
          </a:p>
          <a:p>
            <a:r>
              <a:rPr lang="ru-RU" sz="2400" dirty="0"/>
              <a:t>нулю. </a:t>
            </a:r>
            <a:endParaRPr lang="ru-RU" sz="2400" dirty="0" smtClean="0"/>
          </a:p>
          <a:p>
            <a:r>
              <a:rPr lang="ru-RU" sz="2400" dirty="0" smtClean="0"/>
              <a:t>Исследования </a:t>
            </a:r>
            <a:r>
              <a:rPr lang="ru-RU" sz="2400" dirty="0"/>
              <a:t>показали,</a:t>
            </a:r>
          </a:p>
          <a:p>
            <a:r>
              <a:rPr lang="ru-RU" sz="2400" dirty="0"/>
              <a:t>что аборигены постоянно</a:t>
            </a:r>
          </a:p>
          <a:p>
            <a:r>
              <a:rPr lang="ru-RU" sz="2400" dirty="0"/>
              <a:t>употребляют в пищу в больших</a:t>
            </a:r>
          </a:p>
          <a:p>
            <a:r>
              <a:rPr lang="ru-RU" sz="2400" dirty="0"/>
              <a:t>количествах бразильский орех</a:t>
            </a:r>
          </a:p>
          <a:p>
            <a:r>
              <a:rPr lang="ru-RU" sz="2400" dirty="0"/>
              <a:t>– природный источник</a:t>
            </a:r>
          </a:p>
          <a:p>
            <a:r>
              <a:rPr lang="ru-RU" sz="2400" dirty="0"/>
              <a:t>двухвалентного селена.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430" y="0"/>
            <a:ext cx="5189569" cy="26373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42840" cy="26373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399" y="2637322"/>
            <a:ext cx="36576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53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794" y="0"/>
            <a:ext cx="457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394" y="625641"/>
            <a:ext cx="406829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/>
              <a:t>MatrixSelen</a:t>
            </a:r>
            <a:r>
              <a:rPr lang="en-US" sz="2400" b="1" dirty="0"/>
              <a:t> </a:t>
            </a:r>
            <a:r>
              <a:rPr lang="ru-RU" sz="2400" dirty="0"/>
              <a:t>создан</a:t>
            </a:r>
          </a:p>
          <a:p>
            <a:r>
              <a:rPr lang="ru-RU" sz="2400" dirty="0"/>
              <a:t>российскими </a:t>
            </a:r>
            <a:r>
              <a:rPr lang="ru-RU" sz="2400" dirty="0" smtClean="0"/>
              <a:t>учёными </a:t>
            </a:r>
            <a:r>
              <a:rPr lang="ru-RU" sz="2400" dirty="0"/>
              <a:t>на</a:t>
            </a:r>
          </a:p>
          <a:p>
            <a:r>
              <a:rPr lang="ru-RU" sz="2400" dirty="0"/>
              <a:t>основе высокотехнологичной</a:t>
            </a:r>
          </a:p>
          <a:p>
            <a:r>
              <a:rPr lang="ru-RU" sz="2400" dirty="0"/>
              <a:t>переработки бразильского</a:t>
            </a:r>
          </a:p>
          <a:p>
            <a:r>
              <a:rPr lang="ru-RU" sz="2400" dirty="0"/>
              <a:t>ореха, и с применением</a:t>
            </a:r>
          </a:p>
          <a:p>
            <a:r>
              <a:rPr lang="ru-RU" sz="2400" dirty="0"/>
              <a:t>специально подготовленной</a:t>
            </a:r>
          </a:p>
          <a:p>
            <a:r>
              <a:rPr lang="ru-RU" sz="2400" dirty="0"/>
              <a:t>воды.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71412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794" y="0"/>
            <a:ext cx="457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5386" y="731520"/>
            <a:ext cx="43698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MatrixSelen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ru-RU" dirty="0"/>
              <a:t>источник</a:t>
            </a:r>
          </a:p>
          <a:p>
            <a:r>
              <a:rPr lang="ru-RU" dirty="0"/>
              <a:t>природного двухвалентного селена высочайшей </a:t>
            </a:r>
            <a:r>
              <a:rPr lang="ru-RU" dirty="0" err="1"/>
              <a:t>биодоступности</a:t>
            </a:r>
            <a:r>
              <a:rPr lang="ru-RU" dirty="0" smtClean="0"/>
              <a:t>.</a:t>
            </a:r>
            <a:endParaRPr lang="en-US" dirty="0" smtClean="0"/>
          </a:p>
          <a:p>
            <a:endParaRPr lang="ru-RU" dirty="0"/>
          </a:p>
          <a:p>
            <a:r>
              <a:rPr lang="ru-RU" b="1" dirty="0"/>
              <a:t>Российская наука освободила нас от </a:t>
            </a:r>
            <a:r>
              <a:rPr lang="ru-RU" b="1" dirty="0" smtClean="0"/>
              <a:t>необходимости</a:t>
            </a:r>
            <a:r>
              <a:rPr lang="en-US" b="1" dirty="0" smtClean="0"/>
              <a:t> </a:t>
            </a:r>
            <a:r>
              <a:rPr lang="ru-RU" b="1" dirty="0" smtClean="0"/>
              <a:t>каждодневного </a:t>
            </a:r>
            <a:r>
              <a:rPr lang="ru-RU" b="1" dirty="0"/>
              <a:t>потребления экзотических орехов в </a:t>
            </a:r>
            <a:r>
              <a:rPr lang="ru-RU" b="1" dirty="0" smtClean="0"/>
              <a:t>больших</a:t>
            </a:r>
            <a:r>
              <a:rPr lang="en-US" b="1" dirty="0" smtClean="0"/>
              <a:t> </a:t>
            </a:r>
            <a:r>
              <a:rPr lang="ru-RU" b="1" dirty="0" smtClean="0"/>
              <a:t>количествах </a:t>
            </a:r>
            <a:r>
              <a:rPr lang="ru-RU" b="1" dirty="0"/>
              <a:t>для насыщения организма </a:t>
            </a:r>
            <a:r>
              <a:rPr lang="ru-RU" b="1" dirty="0" smtClean="0"/>
              <a:t>важнейшим</a:t>
            </a:r>
            <a:r>
              <a:rPr lang="en-US" b="1" dirty="0" smtClean="0"/>
              <a:t> </a:t>
            </a:r>
            <a:r>
              <a:rPr lang="ru-RU" b="1" dirty="0" smtClean="0"/>
              <a:t>микроэлементом </a:t>
            </a:r>
            <a:r>
              <a:rPr lang="ru-RU" b="1" dirty="0"/>
              <a:t>жизни и молодости!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4658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20277" y="671691"/>
            <a:ext cx="57751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1. </a:t>
            </a:r>
            <a:r>
              <a:rPr lang="en-US" sz="2800" b="1" dirty="0" err="1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MatrixSelen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и иммунитет. </a:t>
            </a:r>
            <a:r>
              <a:rPr lang="en-US" sz="2800" dirty="0" err="1">
                <a:latin typeface="Myriad Pro Cond" panose="020B0506030403020204" pitchFamily="34" charset="0"/>
              </a:rPr>
              <a:t>MatrixSelen</a:t>
            </a:r>
            <a:r>
              <a:rPr lang="en-US" sz="2800" dirty="0">
                <a:latin typeface="Myriad Pro Cond" panose="020B0506030403020204" pitchFamily="34" charset="0"/>
              </a:rPr>
              <a:t> </a:t>
            </a:r>
            <a:r>
              <a:rPr lang="ru-RU" sz="2800" dirty="0">
                <a:latin typeface="Myriad Pro Cond" panose="020B0506030403020204" pitchFamily="34" charset="0"/>
              </a:rPr>
              <a:t>обладает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иммуностимулирующим действием, повышает защитные силы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организма</a:t>
            </a:r>
            <a:r>
              <a:rPr lang="ru-RU" sz="2800" dirty="0" smtClean="0">
                <a:latin typeface="Myriad Pro Cond" panose="020B0506030403020204" pitchFamily="34" charset="0"/>
              </a:rPr>
              <a:t>.</a:t>
            </a:r>
            <a:endParaRPr lang="ru-RU" sz="2800" dirty="0">
              <a:latin typeface="Myriad Pro Cond" panose="020B0506030403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76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2151" y="693019"/>
            <a:ext cx="577515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2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 для щитовидной и поджелудочной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желез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 Pro Cond" panose="020B0506030403020204" pitchFamily="34" charset="0"/>
              </a:rPr>
              <a:t>. </a:t>
            </a:r>
            <a:r>
              <a:rPr lang="ru-RU" sz="2800" dirty="0">
                <a:latin typeface="Myriad Pro Cond" panose="020B0506030403020204" pitchFamily="34" charset="0"/>
              </a:rPr>
              <a:t>Селен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входит в состав </a:t>
            </a:r>
            <a:r>
              <a:rPr lang="ru-RU" sz="2800" dirty="0" err="1">
                <a:latin typeface="Myriad Pro Cond" panose="020B0506030403020204" pitchFamily="34" charset="0"/>
              </a:rPr>
              <a:t>дейодиназы</a:t>
            </a:r>
            <a:r>
              <a:rPr lang="ru-RU" sz="2800" dirty="0">
                <a:latin typeface="Myriad Pro Cond" panose="020B0506030403020204" pitchFamily="34" charset="0"/>
              </a:rPr>
              <a:t> тироксина – фермента, который активирует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основной гормон щитовидной железы (</a:t>
            </a:r>
            <a:r>
              <a:rPr lang="ru-RU" sz="2800" dirty="0" err="1">
                <a:latin typeface="Myriad Pro Cond" panose="020B0506030403020204" pitchFamily="34" charset="0"/>
              </a:rPr>
              <a:t>тиреоидный</a:t>
            </a:r>
            <a:r>
              <a:rPr lang="ru-RU" sz="2800" dirty="0">
                <a:latin typeface="Myriad Pro Cond" panose="020B0506030403020204" pitchFamily="34" charset="0"/>
              </a:rPr>
              <a:t> гормон). Кроме того,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селен улучшает усвоение йода, что также важно для здоровья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щитовидной железы. И </a:t>
            </a:r>
            <a:r>
              <a:rPr lang="ru-RU" sz="2800" dirty="0" err="1">
                <a:latin typeface="Myriad Pro Cond" panose="020B0506030403020204" pitchFamily="34" charset="0"/>
              </a:rPr>
              <a:t>еще</a:t>
            </a:r>
            <a:r>
              <a:rPr lang="ru-RU" sz="2800" dirty="0">
                <a:latin typeface="Myriad Pro Cond" panose="020B0506030403020204" pitchFamily="34" charset="0"/>
              </a:rPr>
              <a:t> – селен защищает щитовидную железу от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повреждения свободными радикалами, тем самым предохраняя от</a:t>
            </a:r>
          </a:p>
          <a:p>
            <a:r>
              <a:rPr lang="ru-RU" sz="2800" dirty="0">
                <a:latin typeface="Myriad Pro Cond" panose="020B0506030403020204" pitchFamily="34" charset="0"/>
              </a:rPr>
              <a:t>гипотиреоза</a:t>
            </a:r>
            <a:r>
              <a:rPr lang="ru-RU" sz="2800" dirty="0" smtClean="0">
                <a:latin typeface="Myriad Pro Cond" panose="020B0506030403020204" pitchFamily="34" charset="0"/>
              </a:rPr>
              <a:t>.</a:t>
            </a:r>
            <a:endParaRPr lang="ru-RU" sz="2800" dirty="0">
              <a:latin typeface="Myriad Pro Cond" panose="020B0506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776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333" y="765283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4.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для мужчин.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 используется для лечения мужского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бесплодия так как участвует в биосинтезе главного мужского гормона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тестостерона и улучшает качество спермы.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32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4085" y="88666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5.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для женщин.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 необходим для поддержания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нормального гормонального фона и может даже отодвинуть климакс.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Важен в качестве профилактики гинекологических заболеваний.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80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0830" y="528920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6.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для беременных и младенцев.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 предотвращает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токсикоз беременных и предохраняет плод и саму беременную от многих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заболеваний. Для младенца в начале жизни поступление достаточного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количества селена с молоком матери является фактором, способным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предотвратить многие заболевания.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1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07456" y="444427"/>
            <a:ext cx="610722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7.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для клеток.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Говоря о селене, в первую очередь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вспоминают о его роли как антиоксиданта. </a:t>
            </a:r>
            <a:r>
              <a:rPr lang="ru-RU" sz="2800" dirty="0" err="1">
                <a:solidFill>
                  <a:srgbClr val="000000"/>
                </a:solidFill>
                <a:latin typeface="MyriadPro-Cond" panose="020B0506030403020204" pitchFamily="34" charset="0"/>
              </a:rPr>
              <a:t>MatrixSelen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 защищает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клеточные мембраны, предохраняя от повреждений ДНК клеток. Он же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помогает восстановлению </a:t>
            </a:r>
            <a:r>
              <a:rPr lang="ru-RU" sz="2800" dirty="0" err="1">
                <a:solidFill>
                  <a:srgbClr val="000000"/>
                </a:solidFill>
                <a:latin typeface="MyriadPro-Cond" panose="020B0506030403020204" pitchFamily="34" charset="0"/>
              </a:rPr>
              <a:t>поврежденных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 клеток. Также селен необходим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для образования новых здоровых клеток и предотвращения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новообразований.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99940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072" y="2331720"/>
            <a:ext cx="2895600" cy="43434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65209" y="663674"/>
            <a:ext cx="623235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8.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для сердечно-сосудистой системы.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 защищает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сердечную мышцу и сосуды от повреждений, нормализует обмен жиров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и уровень холестерина в крови, предотвращая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образование</a:t>
            </a:r>
            <a:r>
              <a:rPr lang="en-US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атеросклеротических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бляшек. Снижает вероятность развития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гипертонической болезни.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01440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7831" y="703786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9.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против патогенных микроорганизмов.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препятствует размножение плесневых грибов и уничтожает ядовитые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продукты их жизнедеятельности, которые поражают печень.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209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707" y="565288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10.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против воспалительных процессов.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обладает</a:t>
            </a:r>
            <a:r>
              <a:rPr lang="en-US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противовоспалительными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свойствами, благодаря чему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может</a:t>
            </a:r>
            <a:r>
              <a:rPr lang="en-US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предупреждать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развитие таких заболеваний, как артрит, колит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,</a:t>
            </a:r>
            <a:r>
              <a:rPr lang="en-US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бронхиальная астма</a:t>
            </a:r>
            <a:r>
              <a:rPr lang="en-US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748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1461" y="830527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11.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и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тяжелые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металлы.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 защищает от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вредоносного</a:t>
            </a:r>
            <a:r>
              <a:rPr lang="en-US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воздействия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токсичных металлов.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070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707" y="76689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12.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и витамины.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Селен улучшает усвоение</a:t>
            </a:r>
          </a:p>
          <a:p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жирорастворимых витаминов.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2795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2328" y="640155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13. </a:t>
            </a:r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MatrixSelen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MyriadPro-BoldCond" panose="020B0706030403020204" pitchFamily="34" charset="0"/>
              </a:rPr>
              <a:t> и молодость.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Наличие достаточного количества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селена</a:t>
            </a:r>
            <a:r>
              <a:rPr lang="en-US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в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организме помогает сохранить молодость. Это результат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комплексного</a:t>
            </a:r>
            <a:r>
              <a:rPr lang="en-US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 </a:t>
            </a:r>
            <a:r>
              <a:rPr lang="ru-RU" sz="2800" dirty="0" smtClean="0">
                <a:solidFill>
                  <a:srgbClr val="000000"/>
                </a:solidFill>
                <a:latin typeface="MyriadPro-Cond" panose="020B0506030403020204" pitchFamily="34" charset="0"/>
              </a:rPr>
              <a:t>воздействия </a:t>
            </a:r>
            <a:r>
              <a:rPr lang="ru-RU" sz="2800" dirty="0">
                <a:solidFill>
                  <a:srgbClr val="000000"/>
                </a:solidFill>
                <a:latin typeface="MyriadPro-Cond" panose="020B0506030403020204" pitchFamily="34" charset="0"/>
              </a:rPr>
              <a:t>этого микроэлемента.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194" y="2514600"/>
            <a:ext cx="28956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159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442</Words>
  <Application>Microsoft Office PowerPoint</Application>
  <PresentationFormat>Экран (4:3)</PresentationFormat>
  <Paragraphs>61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Myriad Pro Cond</vt:lpstr>
      <vt:lpstr>MyriadPro-BoldCond</vt:lpstr>
      <vt:lpstr>MyriadPro-Cond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Oleg</dc:creator>
  <cp:lastModifiedBy>Oleg</cp:lastModifiedBy>
  <cp:revision>3</cp:revision>
  <dcterms:created xsi:type="dcterms:W3CDTF">2016-03-26T08:34:58Z</dcterms:created>
  <dcterms:modified xsi:type="dcterms:W3CDTF">2016-03-26T08:53:32Z</dcterms:modified>
</cp:coreProperties>
</file>